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939" r:id="rId1"/>
  </p:sldMasterIdLst>
  <p:notesMasterIdLst>
    <p:notesMasterId r:id="rId14"/>
  </p:notesMasterIdLst>
  <p:sldIdLst>
    <p:sldId id="382" r:id="rId2"/>
    <p:sldId id="385" r:id="rId3"/>
    <p:sldId id="402" r:id="rId4"/>
    <p:sldId id="404" r:id="rId5"/>
    <p:sldId id="403" r:id="rId6"/>
    <p:sldId id="395" r:id="rId7"/>
    <p:sldId id="396" r:id="rId8"/>
    <p:sldId id="405" r:id="rId9"/>
    <p:sldId id="398" r:id="rId10"/>
    <p:sldId id="399" r:id="rId11"/>
    <p:sldId id="400" r:id="rId12"/>
    <p:sldId id="401" r:id="rId1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CC66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63F3D-97FA-4F57-8B9E-225C400AC58C}" v="2" dt="2019-09-09T10:03:19.019"/>
    <p1510:client id="{53F115A3-5441-4379-7835-C6FEA0DAB3C8}" v="1" dt="2020-06-10T08:15:12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8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1000" y="44"/>
      </p:cViewPr>
      <p:guideLst/>
    </p:cSldViewPr>
  </p:slideViewPr>
  <p:outlineViewPr>
    <p:cViewPr>
      <p:scale>
        <a:sx n="33" d="100"/>
        <a:sy n="33" d="100"/>
      </p:scale>
      <p:origin x="0" y="-32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aishi, Kosuke (AGFF)" userId="S::kosuke.shiraishi@fao.org::fec81542-d049-45c3-b910-0ff9462fa559" providerId="AD" clId="Web-{53F115A3-5441-4379-7835-C6FEA0DAB3C8}"/>
    <pc:docChg chg="modSld">
      <pc:chgData name="Shiraishi, Kosuke (AGFF)" userId="S::kosuke.shiraishi@fao.org::fec81542-d049-45c3-b910-0ff9462fa559" providerId="AD" clId="Web-{53F115A3-5441-4379-7835-C6FEA0DAB3C8}" dt="2020-06-10T08:15:12.948" v="0"/>
      <pc:docMkLst>
        <pc:docMk/>
      </pc:docMkLst>
      <pc:sldChg chg="delSp">
        <pc:chgData name="Shiraishi, Kosuke (AGFF)" userId="S::kosuke.shiraishi@fao.org::fec81542-d049-45c3-b910-0ff9462fa559" providerId="AD" clId="Web-{53F115A3-5441-4379-7835-C6FEA0DAB3C8}" dt="2020-06-10T08:15:12.948" v="0"/>
        <pc:sldMkLst>
          <pc:docMk/>
          <pc:sldMk cId="1858287338" sldId="382"/>
        </pc:sldMkLst>
        <pc:picChg chg="del">
          <ac:chgData name="Shiraishi, Kosuke (AGFF)" userId="S::kosuke.shiraishi@fao.org::fec81542-d049-45c3-b910-0ff9462fa559" providerId="AD" clId="Web-{53F115A3-5441-4379-7835-C6FEA0DAB3C8}" dt="2020-06-10T08:15:12.948" v="0"/>
          <ac:picMkLst>
            <pc:docMk/>
            <pc:sldMk cId="1858287338" sldId="382"/>
            <ac:picMk id="10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5B846-4326-4B87-B26C-3AF1DB736DA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175FE-8761-4575-9794-247F47ADC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9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175FE-8761-4575-9794-247F47ADC55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933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75FE-8761-4575-9794-247F47ADC55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743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75FE-8761-4575-9794-247F47ADC5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08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75FE-8761-4575-9794-247F47ADC5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35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75FE-8761-4575-9794-247F47ADC55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44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75FE-8761-4575-9794-247F47ADC5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6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75FE-8761-4575-9794-247F47ADC5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5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75FE-8761-4575-9794-247F47ADC5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12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75FE-8761-4575-9794-247F47ADC55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6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75FE-8761-4575-9794-247F47ADC55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90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75FE-8761-4575-9794-247F47ADC5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19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75FE-8761-4575-9794-247F47ADC55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39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92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5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7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2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43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5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3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6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7D1BD23-6E54-4D9D-AD88-A2813C73CC25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8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4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03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564" y="1426464"/>
            <a:ext cx="7973705" cy="2674620"/>
          </a:xfrm>
        </p:spPr>
        <p:txBody>
          <a:bodyPr>
            <a:normAutofit/>
          </a:bodyPr>
          <a:lstStyle/>
          <a:p>
            <a:r>
              <a:rPr lang="en-US" sz="4050" dirty="0"/>
              <a:t>Outline of the Communication Toolkit</a:t>
            </a:r>
            <a:endParaRPr lang="en-GB" sz="405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example materials?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955" r="18061"/>
          <a:stretch/>
        </p:blipFill>
        <p:spPr>
          <a:xfrm>
            <a:off x="407323" y="2623350"/>
            <a:ext cx="2492381" cy="2761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6293" y="6442488"/>
            <a:ext cx="7777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Possible type of the example materials, courtesy of the Government of Malaysia 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32727" y="1827767"/>
            <a:ext cx="606367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Fixed design with a template text (= key message) that is science-based, but easy-to-understand and simple.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One example material has one key message.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PPT is used for production that allows to easily modify the text.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85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key message?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955" r="18061"/>
          <a:stretch/>
        </p:blipFill>
        <p:spPr>
          <a:xfrm>
            <a:off x="407323" y="2623350"/>
            <a:ext cx="2492381" cy="2761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6293" y="6442488"/>
            <a:ext cx="7777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Possible type of the example materials, courtesy of the Government of Malaysia 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01818" y="1898932"/>
            <a:ext cx="59112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Fact that governments to let their general public know.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Written in a science-based but simple and easy language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5 key messages per topic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Identified at June meeting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44945" y="2794827"/>
            <a:ext cx="2456873" cy="6872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4945" y="3921755"/>
            <a:ext cx="2456873" cy="13337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which languages?</a:t>
            </a:r>
          </a:p>
        </p:txBody>
      </p:sp>
      <p:sp>
        <p:nvSpPr>
          <p:cNvPr id="9" name="Rectangle 8"/>
          <p:cNvSpPr/>
          <p:nvPr/>
        </p:nvSpPr>
        <p:spPr>
          <a:xfrm>
            <a:off x="4627418" y="6440114"/>
            <a:ext cx="4516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Image from https://thenounproject.com/\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77" y="2222446"/>
            <a:ext cx="2406774" cy="2108308"/>
          </a:xfrm>
          <a:prstGeom prst="rect">
            <a:avLst/>
          </a:prstGeom>
        </p:spPr>
      </p:pic>
      <p:pic>
        <p:nvPicPr>
          <p:cNvPr id="17" name="Picture 16" descr="C:\Users\Takeuchi\Desktop\9780007528097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28" y="38921"/>
            <a:ext cx="1298578" cy="1946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034" y="1985043"/>
            <a:ext cx="2101958" cy="1949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8833" y="2352173"/>
            <a:ext cx="1533604" cy="1400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3391" y="3599083"/>
            <a:ext cx="1538049" cy="1395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0487" y="3637666"/>
            <a:ext cx="2121009" cy="1974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1042" y="2345856"/>
            <a:ext cx="1444699" cy="140024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953443" y="5622170"/>
            <a:ext cx="59965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40929" y="5508059"/>
            <a:ext cx="861133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542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Toolkit?</a:t>
            </a:r>
          </a:p>
        </p:txBody>
      </p:sp>
      <p:pic>
        <p:nvPicPr>
          <p:cNvPr id="8" name="Picture 7" descr="C:\Users\Takeuchi\Desktop\9780007528097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5" y="2272144"/>
            <a:ext cx="2311461" cy="3464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6566" y="2111360"/>
            <a:ext cx="62774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Template example materials (adaptable key messages &amp; fixed design)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that are tailored for use</a:t>
            </a:r>
            <a:endParaRPr lang="en-GB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Ideas of platforms and areas for getting the messages out  </a:t>
            </a:r>
          </a:p>
        </p:txBody>
      </p:sp>
    </p:spTree>
    <p:extLst>
      <p:ext uri="{BB962C8B-B14F-4D97-AF65-F5344CB8AC3E}">
        <p14:creationId xmlns:p14="http://schemas.microsoft.com/office/powerpoint/2010/main" val="30932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receives the Toolkit?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82442" t="31326" r="9390" b="38972"/>
          <a:stretch/>
        </p:blipFill>
        <p:spPr>
          <a:xfrm>
            <a:off x="862627" y="1928748"/>
            <a:ext cx="3579626" cy="4278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27418" y="6440114"/>
            <a:ext cx="4516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Image from https://thenounproject.com/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8167" y="3690445"/>
            <a:ext cx="2490618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Governments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107146" y="2340897"/>
            <a:ext cx="2416200" cy="2574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it is used?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369" y="2911917"/>
            <a:ext cx="3170391" cy="29571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27418" y="6440114"/>
            <a:ext cx="4516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Image from https://thenounproject.com/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958" y="4717063"/>
            <a:ext cx="232711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Government</a:t>
            </a:r>
            <a:endParaRPr lang="en-GB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5"/>
          <a:srcRect l="82442" t="31326" r="9390" b="38972"/>
          <a:stretch/>
        </p:blipFill>
        <p:spPr>
          <a:xfrm>
            <a:off x="822958" y="1845734"/>
            <a:ext cx="2474373" cy="29571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3865" y="2157223"/>
            <a:ext cx="121539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  <a:endParaRPr lang="en-GB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it is used?</a:t>
            </a:r>
          </a:p>
        </p:txBody>
      </p:sp>
      <p:sp>
        <p:nvSpPr>
          <p:cNvPr id="9" name="Rectangle 8"/>
          <p:cNvSpPr/>
          <p:nvPr/>
        </p:nvSpPr>
        <p:spPr>
          <a:xfrm>
            <a:off x="4627418" y="6440114"/>
            <a:ext cx="4516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Image from https://thenounproject.com/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04847" y="2162808"/>
            <a:ext cx="1738592" cy="1754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94862" y="4172560"/>
            <a:ext cx="1558561" cy="137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2494148" y="4151984"/>
            <a:ext cx="1805462" cy="1414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4650320" y="2149948"/>
            <a:ext cx="1898049" cy="1779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2635602" y="2170523"/>
            <a:ext cx="1522555" cy="17385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0531" y="2170523"/>
            <a:ext cx="1790030" cy="17385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72452" y="5499509"/>
            <a:ext cx="152618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Others?</a:t>
            </a:r>
          </a:p>
        </p:txBody>
      </p:sp>
      <p:pic>
        <p:nvPicPr>
          <p:cNvPr id="21" name="Picture 4" descr="Facebook Icon Black Whi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39" y="3691691"/>
            <a:ext cx="2376600" cy="23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2468" y="4051273"/>
            <a:ext cx="2152761" cy="16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027" y="1967562"/>
            <a:ext cx="1384371" cy="18161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373" y="3683947"/>
            <a:ext cx="1384371" cy="18161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374" y="1967563"/>
            <a:ext cx="1384371" cy="18161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1772" y="3683947"/>
            <a:ext cx="1384371" cy="18161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1774" y="1967563"/>
            <a:ext cx="1384371" cy="18161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8171" y="3683947"/>
            <a:ext cx="1384371" cy="18161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8174" y="1967563"/>
            <a:ext cx="1384371" cy="1816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4572" y="3683947"/>
            <a:ext cx="1384371" cy="18161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4573" y="1967563"/>
            <a:ext cx="1384371" cy="18161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8211" y="3683947"/>
            <a:ext cx="1384371" cy="18161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8211" y="1967563"/>
            <a:ext cx="1384371" cy="1816193"/>
          </a:xfrm>
          <a:prstGeom prst="rect">
            <a:avLst/>
          </a:prstGeom>
        </p:spPr>
      </p:pic>
      <p:pic>
        <p:nvPicPr>
          <p:cNvPr id="26" name="Picture 25" descr="C:\Users\Takeuchi\Desktop\9780007528097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28" y="38921"/>
            <a:ext cx="1298578" cy="194612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341556" y="2656656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①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3758133" y="2656656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②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5183947" y="2656656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③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609761" y="2656656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④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2372993" y="4406917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⑥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3781711" y="4406917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⑦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5199666" y="4406917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⑧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6617621" y="4406917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⑨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8035576" y="4406917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⑩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8035576" y="2656656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⑤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665204" y="259650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3600" dirty="0"/>
              <a:t>֍</a:t>
            </a:r>
            <a:endParaRPr lang="en-US" sz="3600" dirty="0"/>
          </a:p>
        </p:txBody>
      </p:sp>
      <p:sp>
        <p:nvSpPr>
          <p:cNvPr id="38" name="Rectangle 37"/>
          <p:cNvSpPr/>
          <p:nvPr/>
        </p:nvSpPr>
        <p:spPr>
          <a:xfrm>
            <a:off x="4627418" y="6440114"/>
            <a:ext cx="4516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Image from https://thenounproject.com/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298" y="4007268"/>
            <a:ext cx="1948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Handbook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965766" y="5677737"/>
            <a:ext cx="3098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10 Topical Tools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44436" y="5500140"/>
            <a:ext cx="6585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7027" y="3788259"/>
            <a:ext cx="1440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i="1" dirty="0"/>
              <a:t>Handbook</a:t>
            </a:r>
            <a:r>
              <a:rPr lang="en-US" dirty="0"/>
              <a:t>?</a:t>
            </a:r>
            <a:endParaRPr lang="en-US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674574" y="103885"/>
            <a:ext cx="1384371" cy="1816193"/>
            <a:chOff x="130774" y="1967562"/>
            <a:chExt cx="1384371" cy="18161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774" y="1967562"/>
              <a:ext cx="1384371" cy="18161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98951" y="2596501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y-AM" sz="3600" dirty="0"/>
                <a:t>֍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806566" y="1825375"/>
            <a:ext cx="83856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Introduction of food biotechnologies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Overview of the toolkit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Outline of the 10 Topical Tools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Ideas of platforms and areas for use of the example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Country good practices and lessons-learnt about food biotechnology communications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Sources 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of useful information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1204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</a:t>
            </a:r>
            <a:r>
              <a:rPr lang="en-GB" i="1" dirty="0"/>
              <a:t>10 Topical Tools</a:t>
            </a:r>
            <a:r>
              <a:rPr lang="en-GB" dirty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674574" y="103429"/>
            <a:ext cx="1384371" cy="1816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6391" y="810994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①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22961" y="1836954"/>
            <a:ext cx="7111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000000"/>
                </a:solidFill>
                <a:latin typeface="Calibri" panose="020F0502020204030204" pitchFamily="34" charset="0"/>
              </a:rPr>
              <a:t>Each of the 10 topical tools contains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</p:txBody>
      </p:sp>
      <p:pic>
        <p:nvPicPr>
          <p:cNvPr id="15" name="図 12" descr="C:\Users\kosuk\AppData\Local\Microsoft\Windows\INetCache\Content.MSO\B5627C5E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52" y="4474904"/>
            <a:ext cx="1224000" cy="1332000"/>
          </a:xfrm>
          <a:prstGeom prst="rect">
            <a:avLst/>
          </a:prstGeom>
        </p:spPr>
      </p:pic>
      <p:pic>
        <p:nvPicPr>
          <p:cNvPr id="16" name="図 8" descr="C:\Users\kosuk\AppData\Local\Microsoft\Windows\INetCache\Content.MSO\C95F481C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30" y="4474904"/>
            <a:ext cx="1224000" cy="1332000"/>
          </a:xfrm>
          <a:prstGeom prst="rect">
            <a:avLst/>
          </a:prstGeom>
        </p:spPr>
      </p:pic>
      <p:pic>
        <p:nvPicPr>
          <p:cNvPr id="17" name="図 6" descr="C:\Users\kosuk\AppData\Local\Microsoft\Windows\INetCache\Content.MSO\780A108A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08" y="4474904"/>
            <a:ext cx="1224000" cy="1332000"/>
          </a:xfrm>
          <a:prstGeom prst="rect">
            <a:avLst/>
          </a:prstGeom>
        </p:spPr>
      </p:pic>
      <p:pic>
        <p:nvPicPr>
          <p:cNvPr id="18" name="図 4" descr="C:\Users\kosuk\AppData\Local\Microsoft\Windows\INetCache\Content.MSO\E0DFE928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86" y="4474904"/>
            <a:ext cx="1224000" cy="1332000"/>
          </a:xfrm>
          <a:prstGeom prst="rect">
            <a:avLst/>
          </a:prstGeom>
        </p:spPr>
      </p:pic>
      <p:pic>
        <p:nvPicPr>
          <p:cNvPr id="19" name="図 3" descr="C:\Users\kosuk\AppData\Local\Microsoft\Windows\INetCache\Content.MSO\8474B176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964" y="4474904"/>
            <a:ext cx="1224000" cy="133200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98162" y="4294904"/>
            <a:ext cx="1620000" cy="162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66290" y="6433248"/>
            <a:ext cx="7777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Possible type of the example materials, courtesy of the Government of Malaysia  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22961" y="2330291"/>
            <a:ext cx="8235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Brief guide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Introduction of the topic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Overview of the enclosed example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Five practical example materials</a:t>
            </a:r>
          </a:p>
        </p:txBody>
      </p:sp>
    </p:spTree>
    <p:extLst>
      <p:ext uri="{BB962C8B-B14F-4D97-AF65-F5344CB8AC3E}">
        <p14:creationId xmlns:p14="http://schemas.microsoft.com/office/powerpoint/2010/main" val="16144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10 topics?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960" y="1883135"/>
            <a:ext cx="801623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Public engagement in the authorization process </a:t>
            </a:r>
          </a:p>
          <a:p>
            <a:pPr marL="342900" indent="-3429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Food biotechnologies and human health concerns </a:t>
            </a:r>
          </a:p>
          <a:p>
            <a:pPr marL="342900" indent="-3429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Food biotechnologies and environmental concerns </a:t>
            </a:r>
          </a:p>
          <a:p>
            <a:pPr marL="342900" indent="-3429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History of the food biotechnologies</a:t>
            </a:r>
          </a:p>
          <a:p>
            <a:pPr marL="342900" indent="-342900" fontAlgn="base">
              <a:spcBef>
                <a:spcPts val="600"/>
              </a:spcBef>
              <a:buFont typeface="+mj-lt"/>
              <a:buAutoNum type="arabicPeriod"/>
            </a:pPr>
            <a:r>
              <a:rPr lang="en-GB" sz="2400" dirty="0"/>
              <a:t>Safety assessment of the biotechnology products</a:t>
            </a:r>
            <a:endParaRPr lang="en-US" sz="2400" dirty="0"/>
          </a:p>
          <a:p>
            <a:pPr marL="342900" indent="-3429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Fundamentals </a:t>
            </a:r>
            <a:r>
              <a:rPr lang="en-US" sz="2400" dirty="0"/>
              <a:t>on the food biotechnologies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Use and application of the food biotechnologies </a:t>
            </a:r>
          </a:p>
          <a:p>
            <a:pPr marL="342900" indent="-3429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Benefits of the food biotechnologies</a:t>
            </a:r>
          </a:p>
          <a:p>
            <a:pPr marL="342900" indent="-3429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New </a:t>
            </a:r>
            <a:r>
              <a:rPr lang="en-US" sz="2400" dirty="0"/>
              <a:t>developments in the food biotechnology </a:t>
            </a:r>
            <a:r>
              <a:rPr lang="en-US" sz="2400" dirty="0" smtClean="0"/>
              <a:t>field</a:t>
            </a:r>
          </a:p>
          <a:p>
            <a:pPr marL="342900" indent="-3429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Regulations of the food </a:t>
            </a:r>
            <a:r>
              <a:rPr lang="en-US" sz="2400" dirty="0" smtClean="0"/>
              <a:t>biotechnologies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4572" y="103885"/>
            <a:ext cx="1384371" cy="18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9830</TotalTime>
  <Words>388</Words>
  <Application>Microsoft Office PowerPoint</Application>
  <PresentationFormat>On-screen Show (4:3)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Retrospect</vt:lpstr>
      <vt:lpstr>Outline of the Communication Toolkit</vt:lpstr>
      <vt:lpstr>What is the Toolkit?</vt:lpstr>
      <vt:lpstr>Who receives the Toolkit?</vt:lpstr>
      <vt:lpstr>When it is used?</vt:lpstr>
      <vt:lpstr>Where it is used?</vt:lpstr>
      <vt:lpstr>What’s inside?</vt:lpstr>
      <vt:lpstr>What’s Handbook?</vt:lpstr>
      <vt:lpstr>What are 10 Topical Tools?</vt:lpstr>
      <vt:lpstr>What are 10 topics?</vt:lpstr>
      <vt:lpstr>What are example materials?</vt:lpstr>
      <vt:lpstr>What is a key message?</vt:lpstr>
      <vt:lpstr>In which languages?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feasibility</dc:title>
  <dc:creator>Takeuchi, Masami (AGDF)</dc:creator>
  <cp:lastModifiedBy>Shiraishi, Kosuke (AGFF)</cp:lastModifiedBy>
  <cp:revision>662</cp:revision>
  <cp:lastPrinted>2019-08-30T04:20:23Z</cp:lastPrinted>
  <dcterms:created xsi:type="dcterms:W3CDTF">2016-05-17T12:20:08Z</dcterms:created>
  <dcterms:modified xsi:type="dcterms:W3CDTF">2020-06-11T07:03:51Z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678347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